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7" r:id="rId2"/>
  </p:sldIdLst>
  <p:sldSz cx="7559675" cy="10691813"/>
  <p:notesSz cx="6799263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28"/>
    <p:restoredTop sz="94873"/>
  </p:normalViewPr>
  <p:slideViewPr>
    <p:cSldViewPr snapToGrid="0" snapToObjects="1">
      <p:cViewPr>
        <p:scale>
          <a:sx n="170" d="100"/>
          <a:sy n="170" d="100"/>
        </p:scale>
        <p:origin x="1904" y="-3056"/>
      </p:cViewPr>
      <p:guideLst>
        <p:guide orient="horz" pos="3367"/>
        <p:guide pos="23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5CDAEB-BE06-0542-9BBC-22C38A63FB4A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696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D32C4-1055-D04B-B2C9-6309E96432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7088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D32C4-1055-D04B-B2C9-6309E96432A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2663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it-IT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637E6-02CF-4349-B5D1-638D5FBC96C8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637E6-02CF-4349-B5D1-638D5FBC96C8}" type="datetimeFigureOut">
              <a:rPr lang="it-IT" smtClean="0"/>
              <a:t>05/08/25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EAF36-8D2F-554A-B304-969E2221A4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922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sellaDiTesto 30"/>
          <p:cNvSpPr txBox="1"/>
          <p:nvPr/>
        </p:nvSpPr>
        <p:spPr>
          <a:xfrm>
            <a:off x="159349" y="7299969"/>
            <a:ext cx="2585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Post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cured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gelcoat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finish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Black Grey (RAL 7021)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White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gelcoat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cove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lines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2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rudder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wheels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and 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2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blades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Bigger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consoles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Black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Sprayhood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and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helmsman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bimini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Full Cockpit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cushions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Foldable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amidship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cleats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Winter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cover for deck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2671467" y="7305627"/>
            <a:ext cx="2647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Bow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and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stern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thruster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Cockpit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table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with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insulated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compartment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OPACMARE 2,5 m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telescopic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gangway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Boom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ligh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Delta anchor SS 25 Kg with 50 m SS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chain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2,80 m tender with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central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console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Anchor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locker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washing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pipe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Fenders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and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mooring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light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121873" y="8570912"/>
            <a:ext cx="2453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EXTERIOR LAYOUT AND RIGGING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59394" y="251222"/>
            <a:ext cx="3111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Pauraque_Sans_Clean" panose="02000503000000020004" pitchFamily="2" charset="0"/>
                <a:ea typeface="Engravers' Gothic" charset="0"/>
                <a:cs typeface="Gurmukhi Sangam MN" pitchFamily="2" charset="0"/>
              </a:rPr>
              <a:t>X-YACHTS   </a:t>
            </a:r>
            <a:r>
              <a:rPr lang="it-IT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auraque_Sans_Clean" panose="02000503000000020004" pitchFamily="2" charset="0"/>
                <a:ea typeface="Engravers' Gothic" charset="0"/>
                <a:cs typeface="Gurmukhi Sangam MN" pitchFamily="2" charset="0"/>
              </a:rPr>
              <a:t>5</a:t>
            </a:r>
            <a:r>
              <a:rPr lang="it-IT" sz="2800" b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Pauraque_Sans_Clean" panose="02000503000000020004" pitchFamily="2" charset="0"/>
                <a:ea typeface="Engravers' Gothic" charset="0"/>
                <a:cs typeface="Gurmukhi Sangam MN" pitchFamily="2" charset="0"/>
              </a:rPr>
              <a:t>6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121874" y="3067195"/>
            <a:ext cx="14869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ENGINE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121874" y="3523470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Power</a:t>
            </a:r>
            <a:endParaRPr lang="it-IT" sz="8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21874" y="3730313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Work hours/tank 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121874" y="3951107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Genset</a:t>
            </a:r>
            <a:endParaRPr lang="it-IT" sz="8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21874" y="4155774"/>
            <a:ext cx="16349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Transmission</a:t>
            </a:r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/</a:t>
            </a:r>
            <a:r>
              <a:rPr lang="it-IT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Propeller</a:t>
            </a:r>
            <a:endParaRPr lang="it-IT" sz="8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2755382" y="3311201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Cabins</a:t>
            </a:r>
            <a:endParaRPr lang="it-IT" sz="8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2755382" y="3522470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Beds</a:t>
            </a:r>
            <a:endParaRPr lang="it-IT" sz="8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2758743" y="3739838"/>
            <a:ext cx="728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Heads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2758743" y="3951107"/>
            <a:ext cx="8878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Transom</a:t>
            </a:r>
            <a:endParaRPr lang="it-IT" sz="8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2758743" y="4155774"/>
            <a:ext cx="10385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Sail</a:t>
            </a:r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locker</a:t>
            </a:r>
            <a:endParaRPr lang="it-IT" sz="8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59349" y="4677625"/>
            <a:ext cx="2704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Interior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and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floorboards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in teak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Full LED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interior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and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exterior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lightning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2 Heads with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Tecma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Silence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WC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12V USB / 220V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sockets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in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every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cabin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induction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hob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with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oven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Microwave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oven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90 lt basket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fridge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with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opening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Additional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85 lt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fridge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/freezer with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stainless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steel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door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Samsung 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combi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washing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dryer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machine 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2671467" y="4677625"/>
            <a:ext cx="266646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18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bottles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wine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cooler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Nespresso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machine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integrated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box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Guest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cabins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with single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beds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that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convertable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to double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beds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Eberspacher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heating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system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10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Kw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Air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conditioning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(3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groups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)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Shenker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watermaker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100 l/h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Victron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Combi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inverter and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battery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charger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Water tank 800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liters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51600" y="6018002"/>
            <a:ext cx="282249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B&amp;G H5000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electronic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package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Digital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compass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2 B&amp;G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Nemesis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9’’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multifunction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displays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on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couchroof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1 B&amp;G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Nemesis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12’’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mutifunction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display on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mast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2 B&amp;G Zeus 12’’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plotters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on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consoles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1 B&amp;G Zeus 16’’ plotter on chart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table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2 B&amp;G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autopilot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671467" y="5963759"/>
            <a:ext cx="27041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AIS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Carbon Lead Service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batteries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840 Ah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24 V DC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system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14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Kw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Fisher Panda Generator (240 h )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Bow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and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stern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thruster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command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on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stb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console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2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Yanmar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electronic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throttles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on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each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console with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mechanic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backup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FUSION hi-fi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system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Yacht controller</a:t>
            </a:r>
          </a:p>
          <a:p>
            <a:pPr marL="171450" indent="-171450">
              <a:buFont typeface="Arial" charset="0"/>
              <a:buChar char="•"/>
            </a:pP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159349" y="8760868"/>
            <a:ext cx="25856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Synthetic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full  deck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Axxon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Carbo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mast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Furlerboom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boom with cover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Rod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rigging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Selden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jib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furler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Reckmann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Code 0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furler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Reckmann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staysail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furler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Harken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hydraulic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unit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2662130" y="8641259"/>
            <a:ext cx="277468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4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Handersen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winches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(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two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speed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)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mainsail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traveller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adjuster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with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consoles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command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algn="ctr"/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SAILS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ONE SAILS  Forte 4T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Mainsail</a:t>
            </a: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ONE SAILS  Forte 4T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Jib</a:t>
            </a:r>
            <a:endParaRPr lang="it-IT" sz="900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ONE SAILS  Forte 4T </a:t>
            </a:r>
            <a:r>
              <a:rPr lang="it-IT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staysail</a:t>
            </a:r>
            <a:endParaRPr lang="it-IT" sz="9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ONE SAILS  code 0 </a:t>
            </a:r>
          </a:p>
          <a:p>
            <a:pPr marL="171450" indent="-171450">
              <a:buFont typeface="Arial" charset="0"/>
              <a:buChar char="•"/>
            </a:pPr>
            <a:r>
              <a:rPr lang="it-IT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ONE SAILS  gennaker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694968" y="10201279"/>
            <a:ext cx="6177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</a:t>
            </a:r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Cantiere Del Pardo SPA – Via F.lli Lumiere 34 – 47122 </a:t>
            </a:r>
            <a:r>
              <a:rPr lang="it-IT" sz="800" b="1" dirty="0" err="1">
                <a:solidFill>
                  <a:schemeClr val="accent3">
                    <a:lumMod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Forli’</a:t>
            </a:r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- </a:t>
            </a:r>
            <a:r>
              <a:rPr lang="it-IT" sz="800" b="1" dirty="0" err="1">
                <a:solidFill>
                  <a:schemeClr val="accent3">
                    <a:lumMod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Italy</a:t>
            </a:r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         </a:t>
            </a:r>
          </a:p>
          <a:p>
            <a:pPr algn="ctr"/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800" b="1" dirty="0" err="1">
                <a:solidFill>
                  <a:schemeClr val="accent3">
                    <a:lumMod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Tel</a:t>
            </a:r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: +39 0543 782404 - email: </a:t>
            </a:r>
            <a:r>
              <a:rPr lang="it-IT" sz="800" b="1" dirty="0" err="1">
                <a:solidFill>
                  <a:schemeClr val="accent3">
                    <a:lumMod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info@cantieredelpardo.com</a:t>
            </a:r>
            <a:r>
              <a:rPr lang="it-IT" sz="800" b="1" dirty="0">
                <a:solidFill>
                  <a:schemeClr val="accent3">
                    <a:lumMod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- </a:t>
            </a:r>
            <a:r>
              <a:rPr lang="it-IT" sz="800" b="1" dirty="0" err="1">
                <a:solidFill>
                  <a:schemeClr val="accent3">
                    <a:lumMod val="7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www.grandsoleil.net</a:t>
            </a:r>
            <a:endParaRPr lang="it-IT" sz="800" dirty="0">
              <a:solidFill>
                <a:schemeClr val="accent3">
                  <a:lumMod val="7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121874" y="3306787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Engine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2731724" y="3067195"/>
            <a:ext cx="11735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LAYOUT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170286" y="4482204"/>
            <a:ext cx="2160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INTERIOR AND COMFORT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121873" y="5790254"/>
            <a:ext cx="2453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INSTRUMENTS AND ELECTRONICS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121873" y="7069137"/>
            <a:ext cx="2453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SAFETY AND ACCESSORIES</a:t>
            </a:r>
          </a:p>
        </p:txBody>
      </p:sp>
      <p:sp>
        <p:nvSpPr>
          <p:cNvPr id="56" name="CasellaDiTesto 55"/>
          <p:cNvSpPr txBox="1"/>
          <p:nvPr/>
        </p:nvSpPr>
        <p:spPr>
          <a:xfrm>
            <a:off x="1046667" y="3551219"/>
            <a:ext cx="1346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110 HP</a:t>
            </a:r>
          </a:p>
        </p:txBody>
      </p:sp>
      <p:sp>
        <p:nvSpPr>
          <p:cNvPr id="57" name="CasellaDiTesto 56"/>
          <p:cNvSpPr txBox="1"/>
          <p:nvPr/>
        </p:nvSpPr>
        <p:spPr>
          <a:xfrm>
            <a:off x="1046667" y="3736935"/>
            <a:ext cx="15344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990 h / 600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liters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stainless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steel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</a:p>
        </p:txBody>
      </p:sp>
      <p:sp>
        <p:nvSpPr>
          <p:cNvPr id="58" name="CasellaDiTesto 57"/>
          <p:cNvSpPr txBox="1"/>
          <p:nvPr/>
        </p:nvSpPr>
        <p:spPr>
          <a:xfrm>
            <a:off x="1046667" y="3951107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Fisher Panda 14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Kw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1046667" y="4154247"/>
            <a:ext cx="18168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SHAFT /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Flexofold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3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blades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folding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</a:p>
        </p:txBody>
      </p:sp>
      <p:sp>
        <p:nvSpPr>
          <p:cNvPr id="60" name="CasellaDiTesto 59"/>
          <p:cNvSpPr txBox="1"/>
          <p:nvPr/>
        </p:nvSpPr>
        <p:spPr>
          <a:xfrm>
            <a:off x="1046667" y="3306787"/>
            <a:ext cx="17446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Yanmar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with double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electronic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throttle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3901924" y="3311201"/>
            <a:ext cx="11735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3</a:t>
            </a:r>
          </a:p>
        </p:txBody>
      </p:sp>
      <p:sp>
        <p:nvSpPr>
          <p:cNvPr id="62" name="CasellaDiTesto 61"/>
          <p:cNvSpPr txBox="1"/>
          <p:nvPr/>
        </p:nvSpPr>
        <p:spPr>
          <a:xfrm>
            <a:off x="3901923" y="3522470"/>
            <a:ext cx="16138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6  </a:t>
            </a:r>
          </a:p>
        </p:txBody>
      </p:sp>
      <p:sp>
        <p:nvSpPr>
          <p:cNvPr id="63" name="CasellaDiTesto 62"/>
          <p:cNvSpPr txBox="1"/>
          <p:nvPr/>
        </p:nvSpPr>
        <p:spPr>
          <a:xfrm>
            <a:off x="3905285" y="3739838"/>
            <a:ext cx="1318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2  </a:t>
            </a:r>
          </a:p>
        </p:txBody>
      </p:sp>
      <p:sp>
        <p:nvSpPr>
          <p:cNvPr id="65" name="CasellaDiTesto 64"/>
          <p:cNvSpPr txBox="1"/>
          <p:nvPr/>
        </p:nvSpPr>
        <p:spPr>
          <a:xfrm>
            <a:off x="3812891" y="4162374"/>
            <a:ext cx="10385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On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bow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67" name="CasellaDiTesto 66"/>
          <p:cNvSpPr txBox="1"/>
          <p:nvPr/>
        </p:nvSpPr>
        <p:spPr>
          <a:xfrm>
            <a:off x="5396515" y="3350780"/>
            <a:ext cx="18563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obert" pitchFamily="2" charset="77"/>
                <a:ea typeface="Arial Narrow" charset="0"/>
                <a:cs typeface="Arial" panose="020B0604020202020204" pitchFamily="34" charset="0"/>
              </a:rPr>
              <a:t>DESCRIPTION</a:t>
            </a:r>
          </a:p>
          <a:p>
            <a:pPr algn="just"/>
            <a:endParaRPr lang="it-IT" sz="800" dirty="0">
              <a:latin typeface="Roobert" pitchFamily="2" charset="77"/>
              <a:ea typeface="Arial Narrow" charset="0"/>
              <a:cs typeface="Arial Narrow" charset="0"/>
            </a:endParaRPr>
          </a:p>
          <a:p>
            <a:pPr algn="just"/>
            <a:r>
              <a:rPr lang="it-IT" sz="800" b="0" dirty="0">
                <a:effectLst/>
                <a:latin typeface="Roobert" pitchFamily="2" charset="77"/>
              </a:rPr>
              <a:t>The X56 </a:t>
            </a:r>
            <a:r>
              <a:rPr lang="it-IT" sz="800" b="0" dirty="0" err="1">
                <a:effectLst/>
                <a:latin typeface="Roobert" pitchFamily="2" charset="77"/>
              </a:rPr>
              <a:t>is</a:t>
            </a:r>
            <a:r>
              <a:rPr lang="it-IT" sz="800" b="0" dirty="0">
                <a:effectLst/>
                <a:latin typeface="Roobert" pitchFamily="2" charset="77"/>
              </a:rPr>
              <a:t> a </a:t>
            </a:r>
            <a:r>
              <a:rPr lang="it-IT" sz="800" b="0" dirty="0" err="1">
                <a:effectLst/>
                <a:latin typeface="Roobert" pitchFamily="2" charset="77"/>
              </a:rPr>
              <a:t>fifty-six-foot</a:t>
            </a:r>
            <a:r>
              <a:rPr lang="it-IT" sz="800" b="0" dirty="0">
                <a:effectLst/>
                <a:latin typeface="Roobert" pitchFamily="2" charset="77"/>
              </a:rPr>
              <a:t> high-performance </a:t>
            </a:r>
            <a:r>
              <a:rPr lang="it-IT" sz="800" b="0" dirty="0" err="1">
                <a:effectLst/>
                <a:latin typeface="Roobert" pitchFamily="2" charset="77"/>
              </a:rPr>
              <a:t>cruising</a:t>
            </a:r>
            <a:r>
              <a:rPr lang="it-IT" sz="800" b="0" dirty="0">
                <a:effectLst/>
                <a:latin typeface="Roobert" pitchFamily="2" charset="77"/>
              </a:rPr>
              <a:t> yacht, </a:t>
            </a:r>
            <a:r>
              <a:rPr lang="it-IT" sz="800" b="0" dirty="0" err="1">
                <a:effectLst/>
                <a:latin typeface="Roobert" pitchFamily="2" charset="77"/>
              </a:rPr>
              <a:t>designed</a:t>
            </a:r>
            <a:r>
              <a:rPr lang="it-IT" sz="800" b="0" dirty="0">
                <a:effectLst/>
                <a:latin typeface="Roobert" pitchFamily="2" charset="77"/>
              </a:rPr>
              <a:t> with </a:t>
            </a:r>
            <a:r>
              <a:rPr lang="it-IT" sz="800" b="0" dirty="0" err="1">
                <a:effectLst/>
                <a:latin typeface="Roobert" pitchFamily="2" charset="77"/>
              </a:rPr>
              <a:t>serious</a:t>
            </a:r>
            <a:r>
              <a:rPr lang="it-IT" sz="800" b="0" dirty="0">
                <a:effectLst/>
                <a:latin typeface="Roobert" pitchFamily="2" charset="77"/>
              </a:rPr>
              <a:t> </a:t>
            </a:r>
            <a:r>
              <a:rPr lang="it-IT" sz="800" b="0" dirty="0" err="1">
                <a:effectLst/>
                <a:latin typeface="Roobert" pitchFamily="2" charset="77"/>
              </a:rPr>
              <a:t>cruising</a:t>
            </a:r>
            <a:r>
              <a:rPr lang="it-IT" sz="800" b="0" dirty="0">
                <a:effectLst/>
                <a:latin typeface="Roobert" pitchFamily="2" charset="77"/>
              </a:rPr>
              <a:t> in </a:t>
            </a:r>
            <a:r>
              <a:rPr lang="it-IT" sz="800" b="0" dirty="0" err="1">
                <a:effectLst/>
                <a:latin typeface="Roobert" pitchFamily="2" charset="77"/>
              </a:rPr>
              <a:t>mind</a:t>
            </a:r>
            <a:r>
              <a:rPr lang="it-IT" sz="800" b="0" dirty="0">
                <a:effectLst/>
                <a:latin typeface="Roobert" pitchFamily="2" charset="77"/>
              </a:rPr>
              <a:t>; </a:t>
            </a:r>
            <a:r>
              <a:rPr lang="it-IT" sz="800" b="0" dirty="0" err="1">
                <a:effectLst/>
                <a:latin typeface="Roobert" pitchFamily="2" charset="77"/>
              </a:rPr>
              <a:t>you</a:t>
            </a:r>
            <a:r>
              <a:rPr lang="it-IT" sz="800" b="0" dirty="0">
                <a:effectLst/>
                <a:latin typeface="Roobert" pitchFamily="2" charset="77"/>
              </a:rPr>
              <a:t> </a:t>
            </a:r>
            <a:r>
              <a:rPr lang="it-IT" sz="800" b="0" dirty="0" err="1">
                <a:effectLst/>
                <a:latin typeface="Roobert" pitchFamily="2" charset="77"/>
              </a:rPr>
              <a:t>could</a:t>
            </a:r>
            <a:r>
              <a:rPr lang="it-IT" sz="800" b="0" dirty="0">
                <a:effectLst/>
                <a:latin typeface="Roobert" pitchFamily="2" charset="77"/>
              </a:rPr>
              <a:t> cross the Atlantic or </a:t>
            </a:r>
            <a:r>
              <a:rPr lang="it-IT" sz="800" b="0" dirty="0" err="1">
                <a:effectLst/>
                <a:latin typeface="Roobert" pitchFamily="2" charset="77"/>
              </a:rPr>
              <a:t>explore</a:t>
            </a:r>
            <a:r>
              <a:rPr lang="it-IT" sz="800" b="0" dirty="0">
                <a:effectLst/>
                <a:latin typeface="Roobert" pitchFamily="2" charset="77"/>
              </a:rPr>
              <a:t> the beautiful </a:t>
            </a:r>
            <a:r>
              <a:rPr lang="it-IT" sz="800" b="0" dirty="0" err="1">
                <a:effectLst/>
                <a:latin typeface="Roobert" pitchFamily="2" charset="77"/>
              </a:rPr>
              <a:t>islands</a:t>
            </a:r>
            <a:r>
              <a:rPr lang="it-IT" sz="800" b="0" dirty="0">
                <a:effectLst/>
                <a:latin typeface="Roobert" pitchFamily="2" charset="77"/>
              </a:rPr>
              <a:t> of the </a:t>
            </a:r>
            <a:r>
              <a:rPr lang="it-IT" sz="800" b="0" dirty="0" err="1">
                <a:effectLst/>
                <a:latin typeface="Roobert" pitchFamily="2" charset="77"/>
              </a:rPr>
              <a:t>Mediterranean</a:t>
            </a:r>
            <a:r>
              <a:rPr lang="it-IT" sz="800" b="0" dirty="0">
                <a:effectLst/>
                <a:latin typeface="Roobert" pitchFamily="2" charset="77"/>
              </a:rPr>
              <a:t>. The X56 </a:t>
            </a:r>
            <a:r>
              <a:rPr lang="it-IT" sz="800" b="0" dirty="0" err="1">
                <a:effectLst/>
                <a:latin typeface="Roobert" pitchFamily="2" charset="77"/>
              </a:rPr>
              <a:t>joins</a:t>
            </a:r>
            <a:r>
              <a:rPr lang="it-IT" sz="800" b="0" dirty="0">
                <a:effectLst/>
                <a:latin typeface="Roobert" pitchFamily="2" charset="77"/>
              </a:rPr>
              <a:t> the </a:t>
            </a:r>
            <a:r>
              <a:rPr lang="it-IT" sz="800" b="0" dirty="0" err="1">
                <a:effectLst/>
                <a:latin typeface="Roobert" pitchFamily="2" charset="77"/>
              </a:rPr>
              <a:t>highly</a:t>
            </a:r>
            <a:r>
              <a:rPr lang="it-IT" sz="800" b="0" dirty="0">
                <a:effectLst/>
                <a:latin typeface="Roobert" pitchFamily="2" charset="77"/>
              </a:rPr>
              <a:t> </a:t>
            </a:r>
            <a:r>
              <a:rPr lang="it-IT" sz="800" b="0" dirty="0" err="1">
                <a:effectLst/>
                <a:latin typeface="Roobert" pitchFamily="2" charset="77"/>
              </a:rPr>
              <a:t>successful</a:t>
            </a:r>
            <a:r>
              <a:rPr lang="it-IT" sz="800" b="0" dirty="0">
                <a:effectLst/>
                <a:latin typeface="Roobert" pitchFamily="2" charset="77"/>
              </a:rPr>
              <a:t> and </a:t>
            </a:r>
            <a:r>
              <a:rPr lang="it-IT" sz="800" b="0" dirty="0" err="1">
                <a:effectLst/>
                <a:latin typeface="Roobert" pitchFamily="2" charset="77"/>
              </a:rPr>
              <a:t>critically</a:t>
            </a:r>
            <a:r>
              <a:rPr lang="it-IT" sz="800" b="0" dirty="0">
                <a:effectLst/>
                <a:latin typeface="Roobert" pitchFamily="2" charset="77"/>
              </a:rPr>
              <a:t> </a:t>
            </a:r>
            <a:r>
              <a:rPr lang="it-IT" sz="800" b="0" dirty="0" err="1">
                <a:effectLst/>
                <a:latin typeface="Roobert" pitchFamily="2" charset="77"/>
              </a:rPr>
              <a:t>acclaimed</a:t>
            </a:r>
            <a:r>
              <a:rPr lang="it-IT" sz="800" b="0" dirty="0">
                <a:effectLst/>
                <a:latin typeface="Roobert" pitchFamily="2" charset="77"/>
              </a:rPr>
              <a:t> Pure X </a:t>
            </a:r>
            <a:r>
              <a:rPr lang="it-IT" sz="800" b="0" dirty="0" err="1">
                <a:effectLst/>
                <a:latin typeface="Roobert" pitchFamily="2" charset="77"/>
              </a:rPr>
              <a:t>range</a:t>
            </a:r>
            <a:r>
              <a:rPr lang="it-IT" sz="800" b="0" dirty="0">
                <a:effectLst/>
                <a:latin typeface="Roobert" pitchFamily="2" charset="77"/>
              </a:rPr>
              <a:t> and </a:t>
            </a:r>
            <a:r>
              <a:rPr lang="it-IT" sz="800" b="0" dirty="0" err="1">
                <a:effectLst/>
                <a:latin typeface="Roobert" pitchFamily="2" charset="77"/>
              </a:rPr>
              <a:t>is</a:t>
            </a:r>
            <a:r>
              <a:rPr lang="it-IT" sz="800" b="0" dirty="0">
                <a:effectLst/>
                <a:latin typeface="Roobert" pitchFamily="2" charset="77"/>
              </a:rPr>
              <a:t> </a:t>
            </a:r>
            <a:r>
              <a:rPr lang="it-IT" sz="800" b="0" dirty="0" err="1">
                <a:effectLst/>
                <a:latin typeface="Roobert" pitchFamily="2" charset="77"/>
              </a:rPr>
              <a:t>now</a:t>
            </a:r>
            <a:r>
              <a:rPr lang="it-IT" sz="800" b="0" dirty="0">
                <a:effectLst/>
                <a:latin typeface="Roobert" pitchFamily="2" charset="77"/>
              </a:rPr>
              <a:t> the </a:t>
            </a:r>
            <a:r>
              <a:rPr lang="it-IT" sz="800" b="0" dirty="0" err="1">
                <a:effectLst/>
                <a:latin typeface="Roobert" pitchFamily="2" charset="77"/>
              </a:rPr>
              <a:t>largest</a:t>
            </a:r>
            <a:r>
              <a:rPr lang="it-IT" sz="800" b="0" dirty="0">
                <a:effectLst/>
                <a:latin typeface="Roobert" pitchFamily="2" charset="77"/>
              </a:rPr>
              <a:t> yacht in the </a:t>
            </a:r>
            <a:r>
              <a:rPr lang="it-IT" sz="800" b="0" dirty="0" err="1">
                <a:effectLst/>
                <a:latin typeface="Roobert" pitchFamily="2" charset="77"/>
              </a:rPr>
              <a:t>range</a:t>
            </a:r>
            <a:r>
              <a:rPr lang="it-IT" sz="800" b="0" dirty="0">
                <a:effectLst/>
                <a:latin typeface="Roobert" pitchFamily="2" charset="77"/>
              </a:rPr>
              <a:t>. </a:t>
            </a:r>
            <a:endParaRPr lang="it-IT" sz="800" dirty="0">
              <a:effectLst/>
              <a:latin typeface="Roobert" pitchFamily="2" charset="77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4368028" y="838518"/>
            <a:ext cx="1088714" cy="2162059"/>
            <a:chOff x="4368028" y="838518"/>
            <a:chExt cx="1088714" cy="2162059"/>
          </a:xfrm>
        </p:grpSpPr>
        <p:sp>
          <p:nvSpPr>
            <p:cNvPr id="5" name="CasellaDiTesto 4"/>
            <p:cNvSpPr txBox="1"/>
            <p:nvPr/>
          </p:nvSpPr>
          <p:spPr>
            <a:xfrm>
              <a:off x="4368050" y="838518"/>
              <a:ext cx="9698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BOATYARD</a:t>
              </a:r>
            </a:p>
          </p:txBody>
        </p:sp>
        <p:sp>
          <p:nvSpPr>
            <p:cNvPr id="6" name="CasellaDiTesto 5"/>
            <p:cNvSpPr txBox="1"/>
            <p:nvPr/>
          </p:nvSpPr>
          <p:spPr>
            <a:xfrm>
              <a:off x="4368050" y="1015483"/>
              <a:ext cx="9698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YEAR</a:t>
              </a:r>
            </a:p>
          </p:txBody>
        </p:sp>
        <p:sp>
          <p:nvSpPr>
            <p:cNvPr id="7" name="CasellaDiTesto 6"/>
            <p:cNvSpPr txBox="1"/>
            <p:nvPr/>
          </p:nvSpPr>
          <p:spPr>
            <a:xfrm>
              <a:off x="4374845" y="1192448"/>
              <a:ext cx="9698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DESIGN</a:t>
              </a: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4368050" y="1369413"/>
              <a:ext cx="9698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LENGHT</a:t>
              </a: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4368050" y="1546378"/>
              <a:ext cx="9698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BEAM</a:t>
              </a: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4368050" y="1723343"/>
              <a:ext cx="9698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DRAFT</a:t>
              </a: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4368050" y="1900308"/>
              <a:ext cx="10886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DISPLACEMENT</a:t>
              </a: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4368050" y="2077273"/>
              <a:ext cx="9698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SAIL AREA</a:t>
              </a: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4368050" y="2254238"/>
              <a:ext cx="9698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FLAG</a:t>
              </a: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4368050" y="2431203"/>
              <a:ext cx="9698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LYING</a:t>
              </a: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4368050" y="2608168"/>
              <a:ext cx="9698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PRICE</a:t>
              </a: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4368028" y="2785133"/>
              <a:ext cx="9668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SAFETY CERT.</a:t>
              </a:r>
            </a:p>
          </p:txBody>
        </p:sp>
      </p:grpSp>
      <p:pic>
        <p:nvPicPr>
          <p:cNvPr id="69" name="Picture 2" descr="C:\Users\mbach\Desktop\roby\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15517" y="121621"/>
            <a:ext cx="3105642" cy="626240"/>
          </a:xfrm>
          <a:prstGeom prst="rect">
            <a:avLst/>
          </a:prstGeom>
          <a:noFill/>
        </p:spPr>
      </p:pic>
      <p:pic>
        <p:nvPicPr>
          <p:cNvPr id="73" name="Picture 2" descr="C:\Users\mbach\Desktop\roby\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56742" y="7349744"/>
            <a:ext cx="1796106" cy="362177"/>
          </a:xfrm>
          <a:prstGeom prst="rect">
            <a:avLst/>
          </a:prstGeom>
          <a:noFill/>
        </p:spPr>
      </p:pic>
      <p:pic>
        <p:nvPicPr>
          <p:cNvPr id="72" name="Immagine 71">
            <a:extLst>
              <a:ext uri="{FF2B5EF4-FFF2-40B4-BE49-F238E27FC236}">
                <a16:creationId xmlns:a16="http://schemas.microsoft.com/office/drawing/2014/main" id="{53C4E8BA-322F-CD47-875C-CEFC45148A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83" y="146771"/>
            <a:ext cx="3077901" cy="554022"/>
          </a:xfrm>
          <a:prstGeom prst="rect">
            <a:avLst/>
          </a:prstGeom>
        </p:spPr>
      </p:pic>
      <p:pic>
        <p:nvPicPr>
          <p:cNvPr id="75" name="Immagine 74">
            <a:extLst>
              <a:ext uri="{FF2B5EF4-FFF2-40B4-BE49-F238E27FC236}">
                <a16:creationId xmlns:a16="http://schemas.microsoft.com/office/drawing/2014/main" id="{EFE8BCAF-0F43-F348-94BE-6D31EF3B6B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812" y="7379271"/>
            <a:ext cx="1833981" cy="330117"/>
          </a:xfrm>
          <a:prstGeom prst="rect">
            <a:avLst/>
          </a:prstGeom>
        </p:spPr>
      </p:pic>
      <p:sp>
        <p:nvSpPr>
          <p:cNvPr id="71" name="CasellaDiTesto 70"/>
          <p:cNvSpPr txBox="1"/>
          <p:nvPr/>
        </p:nvSpPr>
        <p:spPr>
          <a:xfrm>
            <a:off x="5344730" y="857051"/>
            <a:ext cx="10886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X-Yachts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Denmark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8" name="CasellaDiTesto 77"/>
          <p:cNvSpPr txBox="1"/>
          <p:nvPr/>
        </p:nvSpPr>
        <p:spPr>
          <a:xfrm>
            <a:off x="5344730" y="1031857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2021</a:t>
            </a:r>
          </a:p>
        </p:txBody>
      </p:sp>
      <p:sp>
        <p:nvSpPr>
          <p:cNvPr id="79" name="CasellaDiTesto 78"/>
          <p:cNvSpPr txBox="1"/>
          <p:nvPr/>
        </p:nvSpPr>
        <p:spPr>
          <a:xfrm>
            <a:off x="5344730" y="1206663"/>
            <a:ext cx="13466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X-Yachts Design Team</a:t>
            </a:r>
          </a:p>
        </p:txBody>
      </p:sp>
      <p:sp>
        <p:nvSpPr>
          <p:cNvPr id="80" name="CasellaDiTesto 79"/>
          <p:cNvSpPr txBox="1"/>
          <p:nvPr/>
        </p:nvSpPr>
        <p:spPr>
          <a:xfrm>
            <a:off x="5344730" y="1381469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17,25 m</a:t>
            </a:r>
          </a:p>
        </p:txBody>
      </p:sp>
      <p:sp>
        <p:nvSpPr>
          <p:cNvPr id="81" name="CasellaDiTesto 80"/>
          <p:cNvSpPr txBox="1"/>
          <p:nvPr/>
        </p:nvSpPr>
        <p:spPr>
          <a:xfrm>
            <a:off x="5344730" y="1556275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4,89 m</a:t>
            </a:r>
          </a:p>
        </p:txBody>
      </p:sp>
      <p:sp>
        <p:nvSpPr>
          <p:cNvPr id="82" name="CasellaDiTesto 81"/>
          <p:cNvSpPr txBox="1"/>
          <p:nvPr/>
        </p:nvSpPr>
        <p:spPr>
          <a:xfrm>
            <a:off x="5344730" y="1731081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2.70 m</a:t>
            </a:r>
          </a:p>
        </p:txBody>
      </p:sp>
      <p:sp>
        <p:nvSpPr>
          <p:cNvPr id="83" name="CasellaDiTesto 82"/>
          <p:cNvSpPr txBox="1"/>
          <p:nvPr/>
        </p:nvSpPr>
        <p:spPr>
          <a:xfrm>
            <a:off x="5344730" y="1905887"/>
            <a:ext cx="10886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18.8 T</a:t>
            </a:r>
          </a:p>
        </p:txBody>
      </p:sp>
      <p:sp>
        <p:nvSpPr>
          <p:cNvPr id="84" name="CasellaDiTesto 83"/>
          <p:cNvSpPr txBox="1"/>
          <p:nvPr/>
        </p:nvSpPr>
        <p:spPr>
          <a:xfrm>
            <a:off x="5344730" y="2080693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159 </a:t>
            </a:r>
            <a:r>
              <a:rPr lang="it-IT" sz="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sqm</a:t>
            </a:r>
            <a:endParaRPr lang="it-IT" sz="80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5" name="CasellaDiTesto 84"/>
          <p:cNvSpPr txBox="1"/>
          <p:nvPr/>
        </p:nvSpPr>
        <p:spPr>
          <a:xfrm>
            <a:off x="5344730" y="2255499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Denmark</a:t>
            </a:r>
            <a:endParaRPr lang="it-IT" sz="80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6" name="CasellaDiTesto 85"/>
          <p:cNvSpPr txBox="1"/>
          <p:nvPr/>
        </p:nvSpPr>
        <p:spPr>
          <a:xfrm>
            <a:off x="5344730" y="2430305"/>
            <a:ext cx="969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FANO (</a:t>
            </a:r>
            <a:r>
              <a:rPr lang="it-IT" sz="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Italy</a:t>
            </a:r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)</a:t>
            </a:r>
          </a:p>
        </p:txBody>
      </p:sp>
      <p:sp>
        <p:nvSpPr>
          <p:cNvPr id="87" name="CasellaDiTesto 86"/>
          <p:cNvSpPr txBox="1"/>
          <p:nvPr/>
        </p:nvSpPr>
        <p:spPr>
          <a:xfrm>
            <a:off x="5344730" y="2605111"/>
            <a:ext cx="1474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1.280.000 € VAT PAID</a:t>
            </a:r>
          </a:p>
        </p:txBody>
      </p:sp>
      <p:sp>
        <p:nvSpPr>
          <p:cNvPr id="88" name="CasellaDiTesto 87"/>
          <p:cNvSpPr txBox="1"/>
          <p:nvPr/>
        </p:nvSpPr>
        <p:spPr>
          <a:xfrm>
            <a:off x="5344730" y="2779920"/>
            <a:ext cx="966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N</a:t>
            </a:r>
            <a:r>
              <a:rPr lang="it-IT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/A </a:t>
            </a:r>
          </a:p>
        </p:txBody>
      </p:sp>
      <p:sp>
        <p:nvSpPr>
          <p:cNvPr id="74" name="CasellaDiTesto 73"/>
          <p:cNvSpPr txBox="1"/>
          <p:nvPr/>
        </p:nvSpPr>
        <p:spPr>
          <a:xfrm>
            <a:off x="3569043" y="3949550"/>
            <a:ext cx="14483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Garage tender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electric</a:t>
            </a:r>
            <a:r>
              <a:rPr lang="it-IT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sz="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charset="0"/>
                <a:ea typeface="Arial Narrow" charset="0"/>
                <a:cs typeface="Arial Narrow" charset="0"/>
              </a:rPr>
              <a:t>transom</a:t>
            </a:r>
            <a:endParaRPr lang="it-IT" sz="8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756822" y="1687083"/>
            <a:ext cx="845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2">
                    <a:lumMod val="75000"/>
                  </a:schemeClr>
                </a:solidFill>
              </a:rPr>
              <a:t>Picture</a:t>
            </a:r>
          </a:p>
        </p:txBody>
      </p:sp>
      <p:pic>
        <p:nvPicPr>
          <p:cNvPr id="89" name="Immagine 88">
            <a:extLst>
              <a:ext uri="{FF2B5EF4-FFF2-40B4-BE49-F238E27FC236}">
                <a16:creationId xmlns:a16="http://schemas.microsoft.com/office/drawing/2014/main" id="{19A81F94-B556-7B40-8CA6-9C3F3F995F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179" t="18726" r="1" b="13153"/>
          <a:stretch/>
        </p:blipFill>
        <p:spPr>
          <a:xfrm>
            <a:off x="173251" y="851419"/>
            <a:ext cx="4228055" cy="2135002"/>
          </a:xfrm>
          <a:prstGeom prst="rect">
            <a:avLst/>
          </a:prstGeom>
        </p:spPr>
      </p:pic>
      <p:pic>
        <p:nvPicPr>
          <p:cNvPr id="90" name="Immagine 89">
            <a:extLst>
              <a:ext uri="{FF2B5EF4-FFF2-40B4-BE49-F238E27FC236}">
                <a16:creationId xmlns:a16="http://schemas.microsoft.com/office/drawing/2014/main" id="{F2E8050E-A4F0-BF4C-A87C-F3E3E07A98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7042" y="4827392"/>
            <a:ext cx="1769401" cy="1177194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CFBB3C72-8ADC-8A41-B381-4EE6794077DC}"/>
              </a:ext>
            </a:extLst>
          </p:cNvPr>
          <p:cNvSpPr txBox="1"/>
          <p:nvPr/>
        </p:nvSpPr>
        <p:spPr>
          <a:xfrm>
            <a:off x="5364763" y="6036403"/>
            <a:ext cx="1966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 err="1">
                <a:latin typeface="Roobert" pitchFamily="2" charset="77"/>
                <a:cs typeface="Arial Narrow" panose="020B0604020202020204" pitchFamily="34" charset="0"/>
              </a:rPr>
              <a:t>It</a:t>
            </a:r>
            <a:r>
              <a:rPr lang="it-IT" sz="800" dirty="0">
                <a:latin typeface="Roobert" pitchFamily="2" charset="77"/>
                <a:cs typeface="Arial Narrow" panose="020B0604020202020204" pitchFamily="34" charset="0"/>
              </a:rPr>
              <a:t> </a:t>
            </a:r>
            <a:r>
              <a:rPr lang="it-IT" sz="800" dirty="0" err="1">
                <a:latin typeface="Roobert" pitchFamily="2" charset="77"/>
                <a:cs typeface="Arial Narrow" panose="020B0604020202020204" pitchFamily="34" charset="0"/>
              </a:rPr>
              <a:t>is</a:t>
            </a:r>
            <a:r>
              <a:rPr lang="it-IT" sz="800" dirty="0">
                <a:latin typeface="Roobert" pitchFamily="2" charset="77"/>
                <a:cs typeface="Arial Narrow" panose="020B0604020202020204" pitchFamily="34" charset="0"/>
              </a:rPr>
              <a:t> </a:t>
            </a:r>
            <a:r>
              <a:rPr lang="it-IT" sz="800" dirty="0" err="1">
                <a:latin typeface="Roobert" pitchFamily="2" charset="77"/>
                <a:cs typeface="Arial Narrow" panose="020B0604020202020204" pitchFamily="34" charset="0"/>
              </a:rPr>
              <a:t>offered</a:t>
            </a:r>
            <a:r>
              <a:rPr lang="it-IT" sz="800" dirty="0">
                <a:latin typeface="Roobert" pitchFamily="2" charset="77"/>
                <a:cs typeface="Arial Narrow" panose="020B0604020202020204" pitchFamily="34" charset="0"/>
              </a:rPr>
              <a:t> ready for the </a:t>
            </a:r>
            <a:r>
              <a:rPr lang="it-IT" sz="800" dirty="0" err="1">
                <a:latin typeface="Roobert" pitchFamily="2" charset="77"/>
                <a:cs typeface="Arial Narrow" panose="020B0604020202020204" pitchFamily="34" charset="0"/>
              </a:rPr>
              <a:t>buoy</a:t>
            </a:r>
            <a:r>
              <a:rPr lang="it-IT" sz="800" dirty="0">
                <a:latin typeface="Roobert" pitchFamily="2" charset="77"/>
                <a:cs typeface="Arial Narrow" panose="020B0604020202020204" pitchFamily="34" charset="0"/>
              </a:rPr>
              <a:t> </a:t>
            </a:r>
            <a:r>
              <a:rPr lang="it-IT" sz="800" dirty="0" err="1">
                <a:latin typeface="Roobert" pitchFamily="2" charset="77"/>
                <a:cs typeface="Arial Narrow" panose="020B0604020202020204" pitchFamily="34" charset="0"/>
              </a:rPr>
              <a:t>at</a:t>
            </a:r>
            <a:r>
              <a:rPr lang="it-IT" sz="800" dirty="0">
                <a:latin typeface="Roobert" pitchFamily="2" charset="77"/>
                <a:cs typeface="Arial Narrow" panose="020B0604020202020204" pitchFamily="34" charset="0"/>
              </a:rPr>
              <a:t> the </a:t>
            </a:r>
            <a:r>
              <a:rPr lang="it-IT" sz="800" dirty="0" err="1">
                <a:latin typeface="Roobert" pitchFamily="2" charset="77"/>
                <a:cs typeface="Arial Narrow" panose="020B0604020202020204" pitchFamily="34" charset="0"/>
              </a:rPr>
              <a:t>tourist</a:t>
            </a:r>
            <a:r>
              <a:rPr lang="it-IT" sz="800" dirty="0">
                <a:latin typeface="Roobert" pitchFamily="2" charset="77"/>
                <a:cs typeface="Arial Narrow" panose="020B0604020202020204" pitchFamily="34" charset="0"/>
              </a:rPr>
              <a:t> </a:t>
            </a:r>
            <a:r>
              <a:rPr lang="it-IT" sz="800" dirty="0" err="1">
                <a:latin typeface="Roobert" pitchFamily="2" charset="77"/>
                <a:cs typeface="Arial Narrow" panose="020B0604020202020204" pitchFamily="34" charset="0"/>
              </a:rPr>
              <a:t>port</a:t>
            </a:r>
            <a:r>
              <a:rPr lang="it-IT" sz="800" dirty="0">
                <a:latin typeface="Roobert" pitchFamily="2" charset="77"/>
                <a:cs typeface="Arial Narrow" panose="020B0604020202020204" pitchFamily="34" charset="0"/>
              </a:rPr>
              <a:t> of Marina dei Cesari a Fano </a:t>
            </a:r>
          </a:p>
        </p:txBody>
      </p:sp>
      <p:sp>
        <p:nvSpPr>
          <p:cNvPr id="91" name="Rettangolo 90">
            <a:extLst>
              <a:ext uri="{FF2B5EF4-FFF2-40B4-BE49-F238E27FC236}">
                <a16:creationId xmlns:a16="http://schemas.microsoft.com/office/drawing/2014/main" id="{E40357F5-3C8D-3E4C-A293-F669E3D0B84A}"/>
              </a:ext>
            </a:extLst>
          </p:cNvPr>
          <p:cNvSpPr/>
          <p:nvPr/>
        </p:nvSpPr>
        <p:spPr>
          <a:xfrm>
            <a:off x="5461449" y="9546385"/>
            <a:ext cx="133305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700" b="1" dirty="0">
                <a:solidFill>
                  <a:schemeClr val="tx1">
                    <a:lumMod val="65000"/>
                    <a:lumOff val="35000"/>
                  </a:schemeClr>
                </a:solidFill>
                <a:ea typeface="Arial Narrow" charset="0"/>
                <a:cs typeface="Arial Narrow" charset="0"/>
              </a:rPr>
              <a:t>Francesco Spirito</a:t>
            </a:r>
          </a:p>
          <a:p>
            <a:r>
              <a:rPr lang="it-IT" sz="700" dirty="0">
                <a:solidFill>
                  <a:schemeClr val="tx1">
                    <a:lumMod val="65000"/>
                    <a:lumOff val="35000"/>
                  </a:schemeClr>
                </a:solidFill>
                <a:ea typeface="Arial Narrow" charset="0"/>
                <a:cs typeface="Arial Narrow" charset="0"/>
              </a:rPr>
              <a:t>Tel. +39 349 4065157</a:t>
            </a:r>
          </a:p>
          <a:p>
            <a:r>
              <a:rPr lang="it-IT" sz="700" dirty="0" err="1">
                <a:solidFill>
                  <a:schemeClr val="tx1">
                    <a:lumMod val="65000"/>
                    <a:lumOff val="35000"/>
                  </a:schemeClr>
                </a:solidFill>
                <a:ea typeface="Arial Narrow" charset="0"/>
                <a:cs typeface="Arial Narrow" charset="0"/>
              </a:rPr>
              <a:t>fspirito@cantieredelpardo.com</a:t>
            </a:r>
            <a:endParaRPr lang="it-IT" sz="700" dirty="0">
              <a:solidFill>
                <a:schemeClr val="tx1">
                  <a:lumMod val="65000"/>
                  <a:lumOff val="35000"/>
                </a:schemeClr>
              </a:solidFill>
              <a:ea typeface="Arial Narrow" charset="0"/>
              <a:cs typeface="Arial Narrow" charset="0"/>
            </a:endParaRPr>
          </a:p>
        </p:txBody>
      </p:sp>
      <p:pic>
        <p:nvPicPr>
          <p:cNvPr id="92" name="Immagine 91">
            <a:extLst>
              <a:ext uri="{FF2B5EF4-FFF2-40B4-BE49-F238E27FC236}">
                <a16:creationId xmlns:a16="http://schemas.microsoft.com/office/drawing/2014/main" id="{939B8C68-A96B-1B46-8B54-A8E6FF70588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0" t="-1" r="7162" b="42586"/>
          <a:stretch/>
        </p:blipFill>
        <p:spPr>
          <a:xfrm>
            <a:off x="5532062" y="8878583"/>
            <a:ext cx="664871" cy="682189"/>
          </a:xfrm>
          <a:prstGeom prst="rect">
            <a:avLst/>
          </a:prstGeom>
        </p:spPr>
      </p:pic>
      <p:pic>
        <p:nvPicPr>
          <p:cNvPr id="93" name="Immagine 92">
            <a:extLst>
              <a:ext uri="{FF2B5EF4-FFF2-40B4-BE49-F238E27FC236}">
                <a16:creationId xmlns:a16="http://schemas.microsoft.com/office/drawing/2014/main" id="{501CC314-075B-9242-A660-8F7D99E3ACD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0760" t="11660" r="2133" b="27964"/>
          <a:stretch/>
        </p:blipFill>
        <p:spPr>
          <a:xfrm>
            <a:off x="5532061" y="7755061"/>
            <a:ext cx="664871" cy="681955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noFill/>
            <a:miter lim="800000"/>
          </a:ln>
          <a:effectLst/>
        </p:spPr>
      </p:pic>
      <p:sp>
        <p:nvSpPr>
          <p:cNvPr id="94" name="Rettangolo 93">
            <a:extLst>
              <a:ext uri="{FF2B5EF4-FFF2-40B4-BE49-F238E27FC236}">
                <a16:creationId xmlns:a16="http://schemas.microsoft.com/office/drawing/2014/main" id="{F76CF712-8272-BF46-B54E-C3DA1B57B417}"/>
              </a:ext>
            </a:extLst>
          </p:cNvPr>
          <p:cNvSpPr/>
          <p:nvPr/>
        </p:nvSpPr>
        <p:spPr>
          <a:xfrm>
            <a:off x="5442840" y="8397064"/>
            <a:ext cx="152311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700" b="1" dirty="0">
                <a:solidFill>
                  <a:schemeClr val="tx1">
                    <a:lumMod val="65000"/>
                    <a:lumOff val="35000"/>
                  </a:schemeClr>
                </a:solidFill>
                <a:ea typeface="Arial Narrow" charset="0"/>
                <a:cs typeface="Arial Narrow" charset="0"/>
              </a:rPr>
              <a:t>Piero </a:t>
            </a:r>
            <a:r>
              <a:rPr lang="it-IT" sz="700" b="1" dirty="0" err="1">
                <a:solidFill>
                  <a:schemeClr val="tx1">
                    <a:lumMod val="65000"/>
                    <a:lumOff val="35000"/>
                  </a:schemeClr>
                </a:solidFill>
                <a:ea typeface="Arial Narrow" charset="0"/>
                <a:cs typeface="Arial Narrow" charset="0"/>
              </a:rPr>
              <a:t>Sermenghi</a:t>
            </a:r>
            <a:endParaRPr lang="it-IT" sz="700" b="1" dirty="0">
              <a:solidFill>
                <a:schemeClr val="tx1">
                  <a:lumMod val="65000"/>
                  <a:lumOff val="35000"/>
                </a:schemeClr>
              </a:solidFill>
              <a:ea typeface="Arial Narrow" charset="0"/>
              <a:cs typeface="Arial Narrow" charset="0"/>
            </a:endParaRPr>
          </a:p>
          <a:p>
            <a:r>
              <a:rPr lang="it-IT" sz="700" dirty="0">
                <a:solidFill>
                  <a:schemeClr val="tx1">
                    <a:lumMod val="65000"/>
                    <a:lumOff val="35000"/>
                  </a:schemeClr>
                </a:solidFill>
                <a:ea typeface="Arial Narrow" charset="0"/>
                <a:cs typeface="Arial Narrow" charset="0"/>
              </a:rPr>
              <a:t>Tel. +39 335 6363616</a:t>
            </a:r>
          </a:p>
          <a:p>
            <a:r>
              <a:rPr lang="it-IT" sz="700" dirty="0" err="1">
                <a:solidFill>
                  <a:schemeClr val="tx1">
                    <a:lumMod val="65000"/>
                    <a:lumOff val="35000"/>
                  </a:schemeClr>
                </a:solidFill>
                <a:ea typeface="Arial Narrow" charset="0"/>
                <a:cs typeface="Arial Narrow" charset="0"/>
              </a:rPr>
              <a:t>psermenghi@cantieredelpardo.com</a:t>
            </a:r>
            <a:endParaRPr lang="it-IT" sz="700" dirty="0">
              <a:solidFill>
                <a:schemeClr val="tx1">
                  <a:lumMod val="65000"/>
                  <a:lumOff val="35000"/>
                </a:schemeClr>
              </a:solidFill>
              <a:ea typeface="Arial Narrow" charset="0"/>
              <a:cs typeface="Arial Narr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995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11470</TotalTime>
  <Words>592</Words>
  <Application>Microsoft Macintosh PowerPoint</Application>
  <PresentationFormat>Personalizzato</PresentationFormat>
  <Paragraphs>128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10" baseType="lpstr">
      <vt:lpstr>Arial</vt:lpstr>
      <vt:lpstr>Arial Narrow</vt:lpstr>
      <vt:lpstr>Calibri</vt:lpstr>
      <vt:lpstr>Calibri Light</vt:lpstr>
      <vt:lpstr>Engravers' Gothic</vt:lpstr>
      <vt:lpstr>Gurmukhi Sangam MN</vt:lpstr>
      <vt:lpstr>Pauraque_Sans_Clean</vt:lpstr>
      <vt:lpstr>Roobert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Roberto Arrighi</cp:lastModifiedBy>
  <cp:revision>242</cp:revision>
  <cp:lastPrinted>2021-10-04T15:08:37Z</cp:lastPrinted>
  <dcterms:created xsi:type="dcterms:W3CDTF">2017-04-19T08:20:20Z</dcterms:created>
  <dcterms:modified xsi:type="dcterms:W3CDTF">2025-08-05T09:37:13Z</dcterms:modified>
</cp:coreProperties>
</file>